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2/26/2021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2/26/2021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2/26/2021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2/26/2021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2/26/2021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2/26/2021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2/26/2021</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2/26/2021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2/26/2021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2/26/2021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2/26/2021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2/26/2021</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learn.genetics.utah.edu/content/evolution/mee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learn.genetics.utah.edu/content/evolution/pocketmice" TargetMode="Externa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https://learn.genetics.utah.edu/content/evolution/advantag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learn.genetics.utah.edu/content/evolution/criteri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7110D-25F1-4225-9D97-8EAA93DD311F}"/>
              </a:ext>
            </a:extLst>
          </p:cNvPr>
          <p:cNvSpPr>
            <a:spLocks noGrp="1"/>
          </p:cNvSpPr>
          <p:nvPr>
            <p:ph type="ctrTitle"/>
          </p:nvPr>
        </p:nvSpPr>
        <p:spPr>
          <a:xfrm>
            <a:off x="4588778" y="130029"/>
            <a:ext cx="5251508" cy="926984"/>
          </a:xfrm>
        </p:spPr>
        <p:txBody>
          <a:bodyPr>
            <a:normAutofit/>
          </a:bodyPr>
          <a:lstStyle/>
          <a:p>
            <a:r>
              <a:rPr lang="en-US" dirty="0"/>
              <a:t>Survivor </a:t>
            </a:r>
            <a:r>
              <a:rPr lang="en-US" sz="2000" dirty="0"/>
              <a:t>Day 1</a:t>
            </a:r>
          </a:p>
        </p:txBody>
      </p:sp>
      <p:sp>
        <p:nvSpPr>
          <p:cNvPr id="3" name="Subtitle 2">
            <a:extLst>
              <a:ext uri="{FF2B5EF4-FFF2-40B4-BE49-F238E27FC236}">
                <a16:creationId xmlns:a16="http://schemas.microsoft.com/office/drawing/2014/main" id="{4980AA05-3E63-4BC4-8D5F-2B808C4FF45C}"/>
              </a:ext>
            </a:extLst>
          </p:cNvPr>
          <p:cNvSpPr>
            <a:spLocks noGrp="1"/>
          </p:cNvSpPr>
          <p:nvPr>
            <p:ph type="subTitle" idx="1"/>
          </p:nvPr>
        </p:nvSpPr>
        <p:spPr>
          <a:xfrm>
            <a:off x="1015068" y="1358581"/>
            <a:ext cx="7801761" cy="5209999"/>
          </a:xfrm>
        </p:spPr>
        <p:txBody>
          <a:bodyPr>
            <a:normAutofit fontScale="70000" lnSpcReduction="20000"/>
          </a:bodyPr>
          <a:lstStyle/>
          <a:p>
            <a:pPr algn="l"/>
            <a:r>
              <a:rPr lang="en-US" sz="2200" dirty="0"/>
              <a:t>STANDARDS</a:t>
            </a:r>
          </a:p>
          <a:p>
            <a:pPr algn="l"/>
            <a:r>
              <a:rPr lang="en-US" sz="2200" dirty="0"/>
              <a:t>8.LS4.3 Analyze evidence from geology, paleontology, and comparative anatomy to support that specific phenotypes within a population can increase the probability of survival of that species and lead to adaptation.</a:t>
            </a:r>
          </a:p>
          <a:p>
            <a:pPr algn="l"/>
            <a:r>
              <a:rPr lang="en-US" sz="2200" dirty="0"/>
              <a:t>8.LS4.4 Develop a scientific explanation of how natural selection plays a role in determining the survival of a species in a changing environment.</a:t>
            </a:r>
          </a:p>
          <a:p>
            <a:pPr algn="l"/>
            <a:r>
              <a:rPr lang="en-US" sz="2200" dirty="0"/>
              <a:t>SEP:  Engaging in argument from Evidence</a:t>
            </a:r>
          </a:p>
          <a:p>
            <a:pPr algn="l"/>
            <a:r>
              <a:rPr lang="en-US" sz="2200" dirty="0"/>
              <a:t>CCC:  Cause and effect</a:t>
            </a:r>
          </a:p>
          <a:p>
            <a:pPr algn="l"/>
            <a:endParaRPr lang="en-US" sz="2200" dirty="0"/>
          </a:p>
          <a:p>
            <a:pPr algn="l"/>
            <a:r>
              <a:rPr lang="en-US" sz="2200" dirty="0"/>
              <a:t>I Can:</a:t>
            </a:r>
          </a:p>
          <a:p>
            <a:pPr algn="l"/>
            <a:r>
              <a:rPr lang="en-US" sz="2200" dirty="0"/>
              <a:t>Analyze evidence from geology, paleontology, and comparative anatomy to support that specific phenotypes within a population can increase the probability of survival of that species and lead to adaptation.</a:t>
            </a:r>
          </a:p>
          <a:p>
            <a:pPr algn="l"/>
            <a:r>
              <a:rPr lang="en-US" sz="2200" dirty="0"/>
              <a:t>Develop a scientific explanation of how natural selection plays a role in determining the survival of a species in a changing environment.</a:t>
            </a:r>
          </a:p>
          <a:p>
            <a:pPr algn="l"/>
            <a:endParaRPr lang="en-US" dirty="0"/>
          </a:p>
          <a:p>
            <a:pPr algn="l"/>
            <a:endParaRPr lang="en-US" dirty="0"/>
          </a:p>
        </p:txBody>
      </p:sp>
    </p:spTree>
    <p:extLst>
      <p:ext uri="{BB962C8B-B14F-4D97-AF65-F5344CB8AC3E}">
        <p14:creationId xmlns:p14="http://schemas.microsoft.com/office/powerpoint/2010/main" val="2453485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10ED-93A1-4CCB-B90A-C106C54AE0FA}"/>
              </a:ext>
            </a:extLst>
          </p:cNvPr>
          <p:cNvSpPr>
            <a:spLocks noGrp="1"/>
          </p:cNvSpPr>
          <p:nvPr>
            <p:ph type="title"/>
          </p:nvPr>
        </p:nvSpPr>
        <p:spPr/>
        <p:txBody>
          <a:bodyPr/>
          <a:lstStyle/>
          <a:p>
            <a:r>
              <a:rPr lang="en-US" dirty="0"/>
              <a:t>Watch the following video and write your observations on a piece of paper</a:t>
            </a:r>
          </a:p>
        </p:txBody>
      </p:sp>
      <p:pic>
        <p:nvPicPr>
          <p:cNvPr id="4" name="Content Placeholder 3">
            <a:hlinkClick r:id="rId2"/>
            <a:extLst>
              <a:ext uri="{FF2B5EF4-FFF2-40B4-BE49-F238E27FC236}">
                <a16:creationId xmlns:a16="http://schemas.microsoft.com/office/drawing/2014/main" id="{9FB6FE6E-48D8-4DA2-940D-B1EAE45193E3}"/>
              </a:ext>
            </a:extLst>
          </p:cNvPr>
          <p:cNvPicPr>
            <a:picLocks noGrp="1" noChangeAspect="1"/>
          </p:cNvPicPr>
          <p:nvPr>
            <p:ph idx="1"/>
          </p:nvPr>
        </p:nvPicPr>
        <p:blipFill>
          <a:blip r:embed="rId3"/>
          <a:stretch>
            <a:fillRect/>
          </a:stretch>
        </p:blipFill>
        <p:spPr>
          <a:xfrm>
            <a:off x="3118291" y="2052638"/>
            <a:ext cx="7106355" cy="3997325"/>
          </a:xfrm>
          <a:prstGeom prst="rect">
            <a:avLst/>
          </a:prstGeom>
        </p:spPr>
      </p:pic>
    </p:spTree>
    <p:extLst>
      <p:ext uri="{BB962C8B-B14F-4D97-AF65-F5344CB8AC3E}">
        <p14:creationId xmlns:p14="http://schemas.microsoft.com/office/powerpoint/2010/main" val="171846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2801-7105-4460-A3D4-27D81CCFB719}"/>
              </a:ext>
            </a:extLst>
          </p:cNvPr>
          <p:cNvSpPr>
            <a:spLocks noGrp="1"/>
          </p:cNvSpPr>
          <p:nvPr>
            <p:ph type="ctrTitle"/>
          </p:nvPr>
        </p:nvSpPr>
        <p:spPr>
          <a:xfrm>
            <a:off x="2838310" y="207625"/>
            <a:ext cx="5518066" cy="2268559"/>
          </a:xfrm>
        </p:spPr>
        <p:txBody>
          <a:bodyPr/>
          <a:lstStyle/>
          <a:p>
            <a:r>
              <a:rPr lang="en-US" dirty="0"/>
              <a:t>Driving Question</a:t>
            </a:r>
          </a:p>
        </p:txBody>
      </p:sp>
      <p:sp>
        <p:nvSpPr>
          <p:cNvPr id="3" name="Subtitle 2">
            <a:extLst>
              <a:ext uri="{FF2B5EF4-FFF2-40B4-BE49-F238E27FC236}">
                <a16:creationId xmlns:a16="http://schemas.microsoft.com/office/drawing/2014/main" id="{F67914E4-89D0-4BCC-BC6A-2007C686E4E6}"/>
              </a:ext>
            </a:extLst>
          </p:cNvPr>
          <p:cNvSpPr>
            <a:spLocks noGrp="1"/>
          </p:cNvSpPr>
          <p:nvPr>
            <p:ph type="subTitle" idx="1"/>
          </p:nvPr>
        </p:nvSpPr>
        <p:spPr>
          <a:xfrm>
            <a:off x="1837189" y="3429000"/>
            <a:ext cx="6870583" cy="408962"/>
          </a:xfrm>
        </p:spPr>
        <p:txBody>
          <a:bodyPr/>
          <a:lstStyle/>
          <a:p>
            <a:r>
              <a:rPr lang="en-US" dirty="0"/>
              <a:t>What will happen to the </a:t>
            </a:r>
            <a:r>
              <a:rPr lang="en-US" dirty="0" err="1"/>
              <a:t>Loberg</a:t>
            </a:r>
            <a:r>
              <a:rPr lang="en-US" dirty="0"/>
              <a:t> Lake stickleback population?</a:t>
            </a:r>
          </a:p>
        </p:txBody>
      </p:sp>
      <p:sp>
        <p:nvSpPr>
          <p:cNvPr id="4" name="TextBox 3">
            <a:extLst>
              <a:ext uri="{FF2B5EF4-FFF2-40B4-BE49-F238E27FC236}">
                <a16:creationId xmlns:a16="http://schemas.microsoft.com/office/drawing/2014/main" id="{D69926C8-80D4-4115-AAB9-2054BEBE7198}"/>
              </a:ext>
            </a:extLst>
          </p:cNvPr>
          <p:cNvSpPr txBox="1"/>
          <p:nvPr/>
        </p:nvSpPr>
        <p:spPr>
          <a:xfrm>
            <a:off x="9068499" y="2021747"/>
            <a:ext cx="2986481" cy="2031325"/>
          </a:xfrm>
          <a:prstGeom prst="rect">
            <a:avLst/>
          </a:prstGeom>
          <a:noFill/>
        </p:spPr>
        <p:txBody>
          <a:bodyPr wrap="square" rtlCol="0">
            <a:spAutoFit/>
          </a:bodyPr>
          <a:lstStyle/>
          <a:p>
            <a:r>
              <a:rPr lang="en-US" dirty="0">
                <a:solidFill>
                  <a:schemeClr val="accent1">
                    <a:lumMod val="50000"/>
                  </a:schemeClr>
                </a:solidFill>
              </a:rPr>
              <a:t>Write the Driving question on your paper and develop an initial model and explanation about what will happen to the </a:t>
            </a:r>
            <a:r>
              <a:rPr lang="en-US" dirty="0" err="1">
                <a:solidFill>
                  <a:schemeClr val="accent1">
                    <a:lumMod val="50000"/>
                  </a:schemeClr>
                </a:solidFill>
              </a:rPr>
              <a:t>Loberg</a:t>
            </a:r>
            <a:r>
              <a:rPr lang="en-US" dirty="0">
                <a:solidFill>
                  <a:schemeClr val="accent1">
                    <a:lumMod val="50000"/>
                  </a:schemeClr>
                </a:solidFill>
              </a:rPr>
              <a:t> Lake stickleback fish population over time and why.</a:t>
            </a:r>
          </a:p>
        </p:txBody>
      </p:sp>
    </p:spTree>
    <p:extLst>
      <p:ext uri="{BB962C8B-B14F-4D97-AF65-F5344CB8AC3E}">
        <p14:creationId xmlns:p14="http://schemas.microsoft.com/office/powerpoint/2010/main" val="2284180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2D4CB-8CA8-4D92-8B8A-7A638C4A60BC}"/>
              </a:ext>
            </a:extLst>
          </p:cNvPr>
          <p:cNvSpPr>
            <a:spLocks noGrp="1"/>
          </p:cNvSpPr>
          <p:nvPr>
            <p:ph type="title"/>
          </p:nvPr>
        </p:nvSpPr>
        <p:spPr/>
        <p:txBody>
          <a:bodyPr/>
          <a:lstStyle/>
          <a:p>
            <a:r>
              <a:rPr lang="en-US" dirty="0"/>
              <a:t>Investigate</a:t>
            </a:r>
          </a:p>
        </p:txBody>
      </p:sp>
      <p:pic>
        <p:nvPicPr>
          <p:cNvPr id="5" name="Content Placeholder 4">
            <a:hlinkClick r:id="rId2"/>
            <a:extLst>
              <a:ext uri="{FF2B5EF4-FFF2-40B4-BE49-F238E27FC236}">
                <a16:creationId xmlns:a16="http://schemas.microsoft.com/office/drawing/2014/main" id="{6A193E4C-B512-4589-8D17-9F3314492CD7}"/>
              </a:ext>
            </a:extLst>
          </p:cNvPr>
          <p:cNvPicPr>
            <a:picLocks noGrp="1" noChangeAspect="1"/>
          </p:cNvPicPr>
          <p:nvPr>
            <p:ph sz="half" idx="1"/>
          </p:nvPr>
        </p:nvPicPr>
        <p:blipFill>
          <a:blip r:embed="rId3"/>
          <a:stretch>
            <a:fillRect/>
          </a:stretch>
        </p:blipFill>
        <p:spPr>
          <a:xfrm>
            <a:off x="2605088" y="2956521"/>
            <a:ext cx="3892550" cy="2189559"/>
          </a:xfrm>
          <a:prstGeom prst="rect">
            <a:avLst/>
          </a:prstGeom>
        </p:spPr>
      </p:pic>
      <p:sp>
        <p:nvSpPr>
          <p:cNvPr id="6" name="TextBox 5">
            <a:extLst>
              <a:ext uri="{FF2B5EF4-FFF2-40B4-BE49-F238E27FC236}">
                <a16:creationId xmlns:a16="http://schemas.microsoft.com/office/drawing/2014/main" id="{0AC26E38-EBAB-488E-9E34-27A054432904}"/>
              </a:ext>
            </a:extLst>
          </p:cNvPr>
          <p:cNvSpPr txBox="1"/>
          <p:nvPr/>
        </p:nvSpPr>
        <p:spPr>
          <a:xfrm>
            <a:off x="2605088" y="2587189"/>
            <a:ext cx="2566134" cy="369332"/>
          </a:xfrm>
          <a:prstGeom prst="rect">
            <a:avLst/>
          </a:prstGeom>
          <a:noFill/>
        </p:spPr>
        <p:txBody>
          <a:bodyPr wrap="square" rtlCol="0">
            <a:spAutoFit/>
          </a:bodyPr>
          <a:lstStyle/>
          <a:p>
            <a:r>
              <a:rPr lang="en-US" dirty="0"/>
              <a:t>Watch this video</a:t>
            </a:r>
          </a:p>
        </p:txBody>
      </p:sp>
      <p:pic>
        <p:nvPicPr>
          <p:cNvPr id="9" name="Content Placeholder 8">
            <a:hlinkClick r:id="rId4"/>
            <a:extLst>
              <a:ext uri="{FF2B5EF4-FFF2-40B4-BE49-F238E27FC236}">
                <a16:creationId xmlns:a16="http://schemas.microsoft.com/office/drawing/2014/main" id="{D900153A-4B7A-4EB2-A400-401155217AC6}"/>
              </a:ext>
            </a:extLst>
          </p:cNvPr>
          <p:cNvPicPr>
            <a:picLocks noGrp="1" noChangeAspect="1"/>
          </p:cNvPicPr>
          <p:nvPr>
            <p:ph sz="half" idx="2"/>
          </p:nvPr>
        </p:nvPicPr>
        <p:blipFill>
          <a:blip r:embed="rId5"/>
          <a:stretch>
            <a:fillRect/>
          </a:stretch>
        </p:blipFill>
        <p:spPr>
          <a:xfrm>
            <a:off x="6848668" y="2933088"/>
            <a:ext cx="4001999" cy="2212992"/>
          </a:xfrm>
          <a:prstGeom prst="rect">
            <a:avLst/>
          </a:prstGeom>
        </p:spPr>
      </p:pic>
      <p:sp>
        <p:nvSpPr>
          <p:cNvPr id="10" name="TextBox 9">
            <a:extLst>
              <a:ext uri="{FF2B5EF4-FFF2-40B4-BE49-F238E27FC236}">
                <a16:creationId xmlns:a16="http://schemas.microsoft.com/office/drawing/2014/main" id="{B76B7EFB-4A1B-4D94-866C-400CCFC781D6}"/>
              </a:ext>
            </a:extLst>
          </p:cNvPr>
          <p:cNvSpPr txBox="1"/>
          <p:nvPr/>
        </p:nvSpPr>
        <p:spPr>
          <a:xfrm>
            <a:off x="6848668" y="2009758"/>
            <a:ext cx="4198777" cy="923330"/>
          </a:xfrm>
          <a:prstGeom prst="rect">
            <a:avLst/>
          </a:prstGeom>
          <a:noFill/>
        </p:spPr>
        <p:txBody>
          <a:bodyPr wrap="square" rtlCol="0">
            <a:spAutoFit/>
          </a:bodyPr>
          <a:lstStyle/>
          <a:p>
            <a:r>
              <a:rPr lang="en-US" dirty="0"/>
              <a:t>Answer the questions in TEAMS as you watch the reproductive advantage simulation</a:t>
            </a:r>
          </a:p>
        </p:txBody>
      </p:sp>
    </p:spTree>
    <p:extLst>
      <p:ext uri="{BB962C8B-B14F-4D97-AF65-F5344CB8AC3E}">
        <p14:creationId xmlns:p14="http://schemas.microsoft.com/office/powerpoint/2010/main" val="542541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6954F-E1A6-49BF-A049-86124718880D}"/>
              </a:ext>
            </a:extLst>
          </p:cNvPr>
          <p:cNvSpPr>
            <a:spLocks noGrp="1"/>
          </p:cNvSpPr>
          <p:nvPr>
            <p:ph type="title"/>
          </p:nvPr>
        </p:nvSpPr>
        <p:spPr>
          <a:xfrm>
            <a:off x="1031846" y="111770"/>
            <a:ext cx="10301681" cy="2346204"/>
          </a:xfrm>
        </p:spPr>
        <p:txBody>
          <a:bodyPr>
            <a:normAutofit fontScale="90000"/>
          </a:bodyPr>
          <a:lstStyle/>
          <a:p>
            <a:pPr algn="l"/>
            <a:r>
              <a:rPr lang="en-US" dirty="0"/>
              <a:t>What is Natural Selection?</a:t>
            </a:r>
            <a:br>
              <a:rPr lang="en-US" dirty="0"/>
            </a:br>
            <a:br>
              <a:rPr lang="en-US" dirty="0"/>
            </a:br>
            <a:r>
              <a:rPr lang="en-US" sz="2200" dirty="0"/>
              <a:t>1.Watch “A Recipe for Natural Selection”.</a:t>
            </a:r>
            <a:br>
              <a:rPr lang="en-US" sz="2200" dirty="0"/>
            </a:br>
            <a:r>
              <a:rPr lang="en-US" sz="2200" dirty="0"/>
              <a:t>2.Look at your copy of the Natural Selection Checklist.  (in TEAMS)</a:t>
            </a:r>
            <a:br>
              <a:rPr lang="en-US" sz="2200" dirty="0"/>
            </a:br>
            <a:r>
              <a:rPr lang="en-US" sz="2200" dirty="0"/>
              <a:t>3.Is the rock pocket mouse phenomenon an example of natural selection? </a:t>
            </a:r>
            <a:br>
              <a:rPr lang="en-US" sz="2200" dirty="0"/>
            </a:br>
            <a:r>
              <a:rPr lang="en-US" sz="2200" dirty="0"/>
              <a:t>Use the Natural Selection Checklist to answer this question. You must provide evidence to support your decisions.</a:t>
            </a:r>
          </a:p>
        </p:txBody>
      </p:sp>
      <p:sp>
        <p:nvSpPr>
          <p:cNvPr id="3" name="Content Placeholder 2">
            <a:extLst>
              <a:ext uri="{FF2B5EF4-FFF2-40B4-BE49-F238E27FC236}">
                <a16:creationId xmlns:a16="http://schemas.microsoft.com/office/drawing/2014/main" id="{84AE6AAF-12DE-4137-9EA8-6CCABD28FF1F}"/>
              </a:ext>
            </a:extLst>
          </p:cNvPr>
          <p:cNvSpPr>
            <a:spLocks noGrp="1"/>
          </p:cNvSpPr>
          <p:nvPr>
            <p:ph idx="1"/>
          </p:nvPr>
        </p:nvSpPr>
        <p:spPr>
          <a:xfrm>
            <a:off x="1766920" y="4051030"/>
            <a:ext cx="7796540" cy="3997828"/>
          </a:xfrm>
        </p:spPr>
        <p:txBody>
          <a:bodyPr/>
          <a:lstStyle/>
          <a:p>
            <a:endParaRPr lang="en-US" dirty="0"/>
          </a:p>
          <a:p>
            <a:endParaRPr lang="en-US" dirty="0"/>
          </a:p>
        </p:txBody>
      </p:sp>
      <p:pic>
        <p:nvPicPr>
          <p:cNvPr id="4" name="Picture 3">
            <a:hlinkClick r:id="rId2"/>
            <a:extLst>
              <a:ext uri="{FF2B5EF4-FFF2-40B4-BE49-F238E27FC236}">
                <a16:creationId xmlns:a16="http://schemas.microsoft.com/office/drawing/2014/main" id="{428DE5C3-F983-4706-A3F5-B42E08EC25A1}"/>
              </a:ext>
            </a:extLst>
          </p:cNvPr>
          <p:cNvPicPr>
            <a:picLocks noChangeAspect="1"/>
          </p:cNvPicPr>
          <p:nvPr/>
        </p:nvPicPr>
        <p:blipFill>
          <a:blip r:embed="rId3"/>
          <a:stretch>
            <a:fillRect/>
          </a:stretch>
        </p:blipFill>
        <p:spPr>
          <a:xfrm>
            <a:off x="2628540" y="2953138"/>
            <a:ext cx="6096000" cy="3429000"/>
          </a:xfrm>
          <a:prstGeom prst="rect">
            <a:avLst/>
          </a:prstGeom>
        </p:spPr>
      </p:pic>
    </p:spTree>
    <p:extLst>
      <p:ext uri="{BB962C8B-B14F-4D97-AF65-F5344CB8AC3E}">
        <p14:creationId xmlns:p14="http://schemas.microsoft.com/office/powerpoint/2010/main" val="271332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71AEF-062A-4823-822D-498E9D0822D8}"/>
              </a:ext>
            </a:extLst>
          </p:cNvPr>
          <p:cNvSpPr>
            <a:spLocks noGrp="1"/>
          </p:cNvSpPr>
          <p:nvPr>
            <p:ph type="title"/>
          </p:nvPr>
        </p:nvSpPr>
        <p:spPr>
          <a:xfrm>
            <a:off x="830510" y="917113"/>
            <a:ext cx="10665204" cy="2421705"/>
          </a:xfrm>
        </p:spPr>
        <p:txBody>
          <a:bodyPr>
            <a:normAutofit/>
          </a:bodyPr>
          <a:lstStyle/>
          <a:p>
            <a:r>
              <a:rPr lang="en-US" dirty="0"/>
              <a:t>Revise your initial model for the Stickleback fish</a:t>
            </a:r>
            <a:br>
              <a:rPr lang="en-US" dirty="0"/>
            </a:br>
            <a:br>
              <a:rPr lang="en-US" dirty="0"/>
            </a:br>
            <a:r>
              <a:rPr lang="en-US" dirty="0"/>
              <a:t>(this is on your paper that the original model was on.) </a:t>
            </a:r>
          </a:p>
        </p:txBody>
      </p:sp>
    </p:spTree>
    <p:extLst>
      <p:ext uri="{BB962C8B-B14F-4D97-AF65-F5344CB8AC3E}">
        <p14:creationId xmlns:p14="http://schemas.microsoft.com/office/powerpoint/2010/main" val="16899304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Madison</Template>
  <TotalTime>44</TotalTime>
  <Words>219</Words>
  <Application>Microsoft Office PowerPoint</Application>
  <PresentationFormat>Widescreen</PresentationFormat>
  <Paragraphs>19</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MS Shell Dlg 2</vt:lpstr>
      <vt:lpstr>Wingdings</vt:lpstr>
      <vt:lpstr>Wingdings 3</vt:lpstr>
      <vt:lpstr>Madison</vt:lpstr>
      <vt:lpstr>Survivor Day 1</vt:lpstr>
      <vt:lpstr>Watch the following video and write your observations on a piece of paper</vt:lpstr>
      <vt:lpstr>Driving Question</vt:lpstr>
      <vt:lpstr>Investigate</vt:lpstr>
      <vt:lpstr>What is Natural Selection?  1.Watch “A Recipe for Natural Selection”. 2.Look at your copy of the Natural Selection Checklist.  (in TEAMS) 3.Is the rock pocket mouse phenomenon an example of natural selection?  Use the Natural Selection Checklist to answer this question. You must provide evidence to support your decisions.</vt:lpstr>
      <vt:lpstr>Revise your initial model for the Stickleback fish  (this is on your paper that the original model was 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Survivor</dc:title>
  <dc:creator>Lisa Meek</dc:creator>
  <cp:lastModifiedBy>Lisa Meek</cp:lastModifiedBy>
  <cp:revision>5</cp:revision>
  <dcterms:created xsi:type="dcterms:W3CDTF">2021-02-26T18:09:39Z</dcterms:created>
  <dcterms:modified xsi:type="dcterms:W3CDTF">2021-02-26T18:54:31Z</dcterms:modified>
</cp:coreProperties>
</file>